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7" r:id="rId2"/>
    <p:sldId id="278" r:id="rId3"/>
    <p:sldId id="281" r:id="rId4"/>
    <p:sldId id="257" r:id="rId5"/>
    <p:sldId id="258" r:id="rId6"/>
    <p:sldId id="261" r:id="rId7"/>
    <p:sldId id="259" r:id="rId8"/>
    <p:sldId id="260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96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7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89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2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7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8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1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1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3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52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34DD2-56BE-9A45-9064-645B7B75C26C}" type="datetimeFigureOut">
              <a:rPr lang="en-US" smtClean="0"/>
              <a:t>3/10/15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D27CC-4C28-1142-9AFE-CE2B6E5DB7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5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3000"/>
          </a:blip>
          <a:stretch>
            <a:fillRect/>
          </a:stretch>
        </p:blipFill>
        <p:spPr>
          <a:xfrm>
            <a:off x="0" y="0"/>
            <a:ext cx="9140792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91076" y="135819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200" i="1" dirty="0" smtClean="0">
                <a:latin typeface="Didot"/>
                <a:cs typeface="Didot"/>
              </a:rPr>
              <a:t>L2: Economic Conflict in the Early Years of the Republic</a:t>
            </a:r>
          </a:p>
          <a:p>
            <a:pPr algn="ctr"/>
            <a:r>
              <a:rPr lang="en-US" sz="2200" i="1" dirty="0" smtClean="0">
                <a:latin typeface="Didot"/>
                <a:cs typeface="Didot"/>
              </a:rPr>
              <a:t>Small Government Agrarian vs. Big Government Industrialism </a:t>
            </a:r>
          </a:p>
          <a:p>
            <a:pPr algn="ctr"/>
            <a:r>
              <a:rPr lang="en-US" sz="2200" i="1" dirty="0" smtClean="0">
                <a:latin typeface="Didot"/>
                <a:cs typeface="Didot"/>
              </a:rPr>
              <a:t>1789-1837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453904"/>
            <a:ext cx="8652934" cy="48706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1900" b="1" u="sng" dirty="0" smtClean="0">
                <a:latin typeface="Didot" charset="0"/>
              </a:rPr>
              <a:t>Objective</a:t>
            </a:r>
            <a:r>
              <a:rPr lang="en-US" sz="1900" b="1" dirty="0">
                <a:latin typeface="Didot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900" b="1" dirty="0" smtClean="0">
                <a:latin typeface="Didot"/>
                <a:cs typeface="Didot"/>
              </a:rPr>
              <a:t>To understand the nature of economic conflict in the early years of the republic.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900" b="1" dirty="0" smtClean="0">
                <a:latin typeface="Didot"/>
                <a:cs typeface="Didot"/>
              </a:rPr>
              <a:t>To understand agrarianism as an economic practice and philosophy.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900" b="1" dirty="0" smtClean="0">
                <a:latin typeface="Didot"/>
                <a:cs typeface="Didot"/>
              </a:rPr>
              <a:t>To understand federalism/industrialism as an economic practice and philosophy.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900" b="1" dirty="0" smtClean="0">
                <a:latin typeface="Didot"/>
                <a:cs typeface="Didot"/>
              </a:rPr>
              <a:t>To understand how and why these two ideas came into conflict in the early years of America and the significance of these clashes.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676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8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The Bank of the United States Begins Operations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94" y="1235475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latin typeface="Didot"/>
                <a:cs typeface="Didot"/>
              </a:rPr>
              <a:t>Bank of the United States begins operations in 1791, with a charter that allowed it to run for 20 years</a:t>
            </a:r>
          </a:p>
          <a:p>
            <a:pPr lvl="1"/>
            <a:r>
              <a:rPr lang="en-US" dirty="0">
                <a:latin typeface="Didot"/>
                <a:cs typeface="Didot"/>
              </a:rPr>
              <a:t>Despite Republican objections, both the House and Senate finally agreed to Hamilton’s </a:t>
            </a:r>
            <a:r>
              <a:rPr lang="en-US" dirty="0" smtClean="0">
                <a:latin typeface="Didot"/>
                <a:cs typeface="Didot"/>
              </a:rPr>
              <a:t>proposal</a:t>
            </a:r>
          </a:p>
          <a:p>
            <a:r>
              <a:rPr lang="en-US" sz="3000" dirty="0" smtClean="0">
                <a:latin typeface="Didot"/>
                <a:cs typeface="Didot"/>
              </a:rPr>
              <a:t>Once established, the Bank had an immediate economic effect on the U.S.: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Restored public credit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Bonds were selling at home and abroad at prices above their face value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Manufacturers profited </a:t>
            </a:r>
          </a:p>
          <a:p>
            <a:pPr marL="457200" lvl="1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from the tariffs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 descr="banknote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356" y="4650533"/>
            <a:ext cx="4033643" cy="220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78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Opposition to Federal Economic Policy Continues to Grow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23085" cy="509902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Small farmers, who formed the vast majority of the population, complained that they had to bear a disproportionate tax burden.  </a:t>
            </a:r>
          </a:p>
          <a:p>
            <a:r>
              <a:rPr lang="en-US" dirty="0" smtClean="0">
                <a:latin typeface="Didot"/>
                <a:cs typeface="Didot"/>
              </a:rPr>
              <a:t>Not only did they have to pay property tax to their state governments, but they bore the brunt of the excise tax.</a:t>
            </a:r>
          </a:p>
          <a:p>
            <a:r>
              <a:rPr lang="en-US" dirty="0" smtClean="0">
                <a:latin typeface="Didot"/>
                <a:cs typeface="Didot"/>
              </a:rPr>
              <a:t>Many Americans came to believe that the Federalist program served the interests of the small, wealthy elites</a:t>
            </a:r>
          </a:p>
          <a:p>
            <a:r>
              <a:rPr lang="en-US" dirty="0" smtClean="0">
                <a:latin typeface="Didot"/>
                <a:cs typeface="Didot"/>
              </a:rPr>
              <a:t>Whiskey Rebellion 1791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Tax insurrection among Western Pennsylvania farmers in opposition to the excise tax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whiskey_rebel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650" y="2475012"/>
            <a:ext cx="3580609" cy="243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98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Economic Conflict in the Early Years of the Republic 1789-1837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380" y="1067540"/>
            <a:ext cx="8535723" cy="5324382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The early years of America were characterized by considerable debate between two competing visions of America</a:t>
            </a:r>
          </a:p>
          <a:p>
            <a:r>
              <a:rPr lang="en-US" dirty="0" smtClean="0">
                <a:latin typeface="Didot"/>
                <a:cs typeface="Didot"/>
              </a:rPr>
              <a:t>This debate dominated these early years, and was only strengthened as the North and South continued to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develop unique economic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characteristics through the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1800s.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546600"/>
            <a:ext cx="35052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6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Debate Begins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1789-1801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86200"/>
            <a:ext cx="8020332" cy="1752600"/>
          </a:xfrm>
        </p:spPr>
        <p:txBody>
          <a:bodyPr>
            <a:normAutofit/>
          </a:bodyPr>
          <a:lstStyle/>
          <a:p>
            <a:r>
              <a:rPr lang="en-US" i="1" dirty="0" smtClean="0">
                <a:latin typeface="Didot"/>
                <a:cs typeface="Didot"/>
              </a:rPr>
              <a:t>Federalists Take Power</a:t>
            </a:r>
          </a:p>
          <a:p>
            <a:r>
              <a:rPr lang="en-US" i="1" dirty="0" smtClean="0">
                <a:latin typeface="Didot"/>
                <a:cs typeface="Didot"/>
              </a:rPr>
              <a:t>Hamiltonian Economic Policy Established</a:t>
            </a:r>
          </a:p>
          <a:p>
            <a:r>
              <a:rPr lang="en-US" i="1" dirty="0" smtClean="0">
                <a:latin typeface="Didot"/>
                <a:cs typeface="Didot"/>
              </a:rPr>
              <a:t>Republican Opposition Builds</a:t>
            </a:r>
            <a:endParaRPr lang="en-US" i="1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1061046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The Debate Begins! </a:t>
            </a:r>
            <a:br>
              <a:rPr lang="en-US" sz="3200" dirty="0" smtClean="0">
                <a:latin typeface="Didot"/>
                <a:cs typeface="Didot"/>
              </a:rPr>
            </a:br>
            <a:r>
              <a:rPr lang="en-US" sz="3200" dirty="0" smtClean="0">
                <a:latin typeface="Didot"/>
                <a:cs typeface="Didot"/>
              </a:rPr>
              <a:t>1789-1801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790" y="1194500"/>
            <a:ext cx="8400010" cy="56634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For the first 12 years under the Constitution, debate over the nature of the American economy raged.</a:t>
            </a:r>
          </a:p>
          <a:p>
            <a:r>
              <a:rPr lang="en-US" dirty="0" smtClean="0">
                <a:latin typeface="Didot"/>
                <a:cs typeface="Didot"/>
              </a:rPr>
              <a:t>As the heart of the controversies was a basic difference in philosophy that had been at the heart of the debate over the Constitution:</a:t>
            </a:r>
          </a:p>
          <a:p>
            <a:pPr lvl="1"/>
            <a:r>
              <a:rPr lang="en-US" b="1" dirty="0" smtClean="0">
                <a:latin typeface="Didot"/>
                <a:cs typeface="Didot"/>
              </a:rPr>
              <a:t>Federalists: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required a strong, national government.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Country's mission was to become a genuine nation-state with centralized authority, a complex commercial economy, and a proud standing in world affairs.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Alexander Hamilton and John Adams</a:t>
            </a:r>
          </a:p>
          <a:p>
            <a:pPr lvl="1"/>
            <a:r>
              <a:rPr lang="en-US" b="1" dirty="0" smtClean="0">
                <a:latin typeface="Didot"/>
                <a:cs typeface="Didot"/>
              </a:rPr>
              <a:t>Anti-Federalists: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required a weak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central government with power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left to the states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America should remain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predominantly rural and agrarian; </a:t>
            </a:r>
          </a:p>
          <a:p>
            <a:pPr marL="914400" lvl="2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not highly commercial or urban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Thomas Jefferson and James </a:t>
            </a:r>
          </a:p>
          <a:p>
            <a:pPr marL="914400" lvl="2" indent="0">
              <a:buNone/>
            </a:pPr>
            <a:r>
              <a:rPr lang="en-US" dirty="0" smtClean="0">
                <a:latin typeface="Didot"/>
                <a:cs typeface="Didot"/>
              </a:rPr>
              <a:t>     Madison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914900"/>
            <a:ext cx="4191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Federalists Take Power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1789-1801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8588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Under the Presidency of George Washington and then John Adams, the U.S. was ruled by Federalists for the first 12 years of its founding.</a:t>
            </a:r>
          </a:p>
          <a:p>
            <a:r>
              <a:rPr lang="en-US" dirty="0" smtClean="0">
                <a:latin typeface="Didot"/>
                <a:cs typeface="Didot"/>
              </a:rPr>
              <a:t>This “luck” went far to establish a precedence for how the American economy should be structured and what the role of the federal government in the economy should be</a:t>
            </a:r>
          </a:p>
          <a:p>
            <a:r>
              <a:rPr lang="en-US" dirty="0" smtClean="0">
                <a:latin typeface="Didot"/>
                <a:cs typeface="Didot"/>
              </a:rPr>
              <a:t>Architect of the U.S. economy during this period: Alexander Hamilton (Secretary of the Treasury under Washington)</a:t>
            </a:r>
          </a:p>
        </p:txBody>
      </p:sp>
      <p:pic>
        <p:nvPicPr>
          <p:cNvPr id="4" name="Picture 3" descr="Alexander_Hamilt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080" y="2350991"/>
            <a:ext cx="2918536" cy="238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6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Hamilton’s Economic Vision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Offered a vision of the sort of nation America should become—a nation with a wealthy, enlightened ruling class, a vigorous, independent commercial economy, and a thriving industrial sector; a nation able to play a prominent role in world economic affairs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220px-US10dollarbill-Series_200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201" y="5023866"/>
            <a:ext cx="4338812" cy="183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6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Hamiltonian Economic Policy: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The National Bank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95" y="1633349"/>
            <a:ext cx="5112324" cy="522465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Hamilton wanted to create a national bank.</a:t>
            </a:r>
          </a:p>
          <a:p>
            <a:r>
              <a:rPr lang="en-US" dirty="0" smtClean="0">
                <a:latin typeface="Didot"/>
                <a:cs typeface="Didot"/>
              </a:rPr>
              <a:t>Bank would be a chartered corporation </a:t>
            </a:r>
            <a:endParaRPr lang="en-US" dirty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What </a:t>
            </a:r>
            <a:r>
              <a:rPr lang="en-US" dirty="0" smtClean="0">
                <a:latin typeface="Didot"/>
                <a:cs typeface="Didot"/>
              </a:rPr>
              <a:t>Would the Bank Do?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have a monopoly on the government’s banking business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be controlled by directors 20% would be appointed by the government</a:t>
            </a:r>
            <a:endParaRPr lang="en-US" dirty="0"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Would provide loans and currency to businesses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Would give the government a safe place to deposit federal funds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Help collect taxes and disburse the governments expenditures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irstb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19" y="2646628"/>
            <a:ext cx="3840781" cy="296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82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08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Hamiltonian Economic Policy</a:t>
            </a:r>
            <a:br>
              <a:rPr lang="en-US" sz="3200" dirty="0" smtClean="0">
                <a:latin typeface="Didot"/>
                <a:cs typeface="Didot"/>
              </a:rPr>
            </a:br>
            <a:r>
              <a:rPr lang="en-US" sz="3200" dirty="0" smtClean="0">
                <a:latin typeface="Didot"/>
                <a:cs typeface="Didot"/>
              </a:rPr>
              <a:t>Debt &amp; New Taxes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835" y="1151308"/>
            <a:ext cx="8535723" cy="546597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Wanted the federal government to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take ownership of existing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Revolutionary War debt which was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now held in the hands of private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(and wealthy) speculators.</a:t>
            </a:r>
          </a:p>
          <a:p>
            <a:r>
              <a:rPr lang="en-US" dirty="0" smtClean="0">
                <a:latin typeface="Didot"/>
                <a:cs typeface="Didot"/>
              </a:rPr>
              <a:t>US would fund this debt and raise 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 money through the selling of bonds.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Didn’t envision paying off and eliminating debt, he wanted instead to create a large and permanent national debt with new bonds being issues as old ones were paid off.  </a:t>
            </a:r>
          </a:p>
          <a:p>
            <a:r>
              <a:rPr lang="en-US" dirty="0" smtClean="0">
                <a:latin typeface="Didot"/>
                <a:cs typeface="Didot"/>
              </a:rPr>
              <a:t>Proposed the creation of two new taxes to fund this debt: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Excise tax to be paid by the distillers of alcoholic liquors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Would fall most heavily on the whiskey distillers of the backcountry, especially in Pennsylvania, Virginia, and North Carolina—small farmers who converted part of their corn and rye crop into whiskey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Import Tariff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Would raise revenue but also protect American manufacturing from foreign competition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In his “Report on Manufactures” of 1791, Hamilton envisioned a grand scheme for stimulating the growth of industry in the United States.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r01exc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170" y="1151308"/>
            <a:ext cx="3223830" cy="201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0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Anti-Federalist Response to Hamiltonian Economics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65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Big issues with the bank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Argued that because the Constitution did not explicitly call for the creation of a national bank it was not Constitutional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Argued that Congress should exercise no </a:t>
            </a:r>
            <a:r>
              <a:rPr lang="en-US" dirty="0">
                <a:latin typeface="Didot"/>
                <a:cs typeface="Didot"/>
              </a:rPr>
              <a:t>p</a:t>
            </a:r>
            <a:r>
              <a:rPr lang="en-US" dirty="0" smtClean="0">
                <a:latin typeface="Didot"/>
                <a:cs typeface="Didot"/>
              </a:rPr>
              <a:t>owers that the Constitution had not clearly assigned it.</a:t>
            </a:r>
          </a:p>
          <a:p>
            <a:r>
              <a:rPr lang="en-US" dirty="0" smtClean="0">
                <a:latin typeface="Didot"/>
                <a:cs typeface="Didot"/>
              </a:rPr>
              <a:t>Hamilton, argued that the creation of the national bank was compatible with the intent of the Constitution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“Implied Power Clause”</a:t>
            </a:r>
          </a:p>
          <a:p>
            <a:r>
              <a:rPr lang="en-US" dirty="0" smtClean="0">
                <a:latin typeface="Didot"/>
                <a:cs typeface="Didot"/>
              </a:rPr>
              <a:t>Remember: Washington,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Hamilton, Jefferson, and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Madison were all involved in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writing the Constitution—Vague l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language at its best!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595" y="4377208"/>
            <a:ext cx="3048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00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933</Words>
  <Application>Microsoft Macintosh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Economic Conflict in the Early Years of the Republic 1789-1837</vt:lpstr>
      <vt:lpstr>The Debate Begins 1789-1801</vt:lpstr>
      <vt:lpstr>The Debate Begins!  1789-1801</vt:lpstr>
      <vt:lpstr>Federalists Take Power 1789-1801</vt:lpstr>
      <vt:lpstr>Hamilton’s Economic Vision</vt:lpstr>
      <vt:lpstr>Hamiltonian Economic Policy: The National Bank</vt:lpstr>
      <vt:lpstr>Hamiltonian Economic Policy Debt &amp; New Taxes</vt:lpstr>
      <vt:lpstr>Anti-Federalist Response to Hamiltonian Economics</vt:lpstr>
      <vt:lpstr>The Bank of the United States Begins Operations</vt:lpstr>
      <vt:lpstr>Opposition to Federal Economic Policy Continues to Grow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32</cp:revision>
  <dcterms:created xsi:type="dcterms:W3CDTF">2015-01-26T18:03:16Z</dcterms:created>
  <dcterms:modified xsi:type="dcterms:W3CDTF">2015-03-10T12:22:28Z</dcterms:modified>
</cp:coreProperties>
</file>